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71" r:id="rId7"/>
    <p:sldId id="260" r:id="rId8"/>
    <p:sldId id="269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3" userDrawn="1">
          <p15:clr>
            <a:srgbClr val="A4A3A4"/>
          </p15:clr>
        </p15:guide>
        <p15:guide id="2" pos="7378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66F0"/>
    <a:srgbClr val="9B8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08"/>
      </p:cViewPr>
      <p:guideLst>
        <p:guide pos="483"/>
        <p:guide pos="7378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011DD-706F-4B4B-86CA-D46F06EE2DEF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CF3C8-CF11-42F3-895A-C130488FD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96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CF3C8-CF11-42F3-895A-C130488FD36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72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44E-5B77-44E5-AA90-FEA3476EA972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38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C8F9-4816-4FFB-A5AC-8AD406037E43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35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BEAB-F4EC-491A-946E-90F090CB84B3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9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FD8E-8790-42B0-8BA3-D22ED6F9A5A5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2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FEAC-98BA-472B-9F1B-14F03BBFDC62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47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81B-93AC-4604-B18A-AC468487611B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19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7D69-C880-41FD-8581-6D925E66C892}" type="datetime1">
              <a:rPr lang="ru-RU" smtClean="0"/>
              <a:t>20.06.2024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34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372D-FFB7-4B65-B086-2F83CCBF63B8}" type="datetime1">
              <a:rPr lang="ru-RU" smtClean="0"/>
              <a:t>20.06.2024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08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55A25-EE1F-41A7-B09A-845AAC898618}" type="datetime1">
              <a:rPr lang="ru-RU" smtClean="0"/>
              <a:t>20.06.2024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81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E44E-CEFA-49EA-BCFE-BE88940FE0AD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23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3A28-470D-4868-B663-27FC3700B4A8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60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8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12067-6908-4247-975E-F8B6820D66B9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BE949-96B2-4B2C-9C96-9DA6653913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20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54E3B5-FFF2-4039-9C7C-269148A3B400}"/>
              </a:ext>
            </a:extLst>
          </p:cNvPr>
          <p:cNvSpPr/>
          <p:nvPr/>
        </p:nvSpPr>
        <p:spPr>
          <a:xfrm rot="16200000">
            <a:off x="4274457" y="-3156858"/>
            <a:ext cx="3643086" cy="12192000"/>
          </a:xfrm>
          <a:prstGeom prst="rect">
            <a:avLst/>
          </a:prstGeom>
          <a:solidFill>
            <a:srgbClr val="846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8239" y="3070927"/>
            <a:ext cx="13213404" cy="2387600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3200">
                <a:solidFill>
                  <a:schemeClr val="bg1"/>
                </a:solidFill>
                <a:latin typeface="Montserrat" pitchFamily="2" charset="-52"/>
              </a:rPr>
              <a:t>онлайн-сервис</a:t>
            </a:r>
            <a:r>
              <a:rPr lang="en-US" sz="3200">
                <a:solidFill>
                  <a:schemeClr val="bg1"/>
                </a:solidFill>
                <a:latin typeface="Montserrat" pitchFamily="2" charset="-52"/>
              </a:rPr>
              <a:t> </a:t>
            </a:r>
            <a:r>
              <a:rPr lang="ru-RU" sz="3200">
                <a:solidFill>
                  <a:schemeClr val="bg1"/>
                </a:solidFill>
                <a:latin typeface="Montserrat" pitchFamily="2" charset="-52"/>
              </a:rPr>
              <a:t>для публикации</a:t>
            </a:r>
            <a:r>
              <a:rPr lang="en-US" sz="3200">
                <a:solidFill>
                  <a:schemeClr val="bg1"/>
                </a:solidFill>
                <a:latin typeface="Montserrat" pitchFamily="2" charset="-52"/>
              </a:rPr>
              <a:t/>
            </a:r>
            <a:br>
              <a:rPr lang="en-US" sz="320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3200">
                <a:solidFill>
                  <a:schemeClr val="bg1"/>
                </a:solidFill>
                <a:latin typeface="Montserrat" pitchFamily="2" charset="-52"/>
              </a:rPr>
              <a:t>и просмотра авторского контента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5579" y="5615873"/>
            <a:ext cx="374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Montserrat" pitchFamily="2" charset="-52"/>
              </a:rPr>
              <a:t>Гвоздев Даниил</a:t>
            </a:r>
            <a:br>
              <a:rPr lang="ru-RU" sz="1600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1600" dirty="0">
                <a:solidFill>
                  <a:schemeClr val="bg1"/>
                </a:solidFill>
                <a:latin typeface="Montserrat" pitchFamily="2" charset="-52"/>
              </a:rPr>
              <a:t>Шарафиева Полина</a:t>
            </a:r>
            <a:br>
              <a:rPr lang="ru-RU" sz="1600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1600" dirty="0">
                <a:solidFill>
                  <a:schemeClr val="bg1"/>
                </a:solidFill>
                <a:latin typeface="Montserrat" pitchFamily="2" charset="-52"/>
              </a:rPr>
              <a:t>Головлев Гордей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DB1ED9-5889-4004-9436-AD05A631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763" y="1918883"/>
            <a:ext cx="7028560" cy="10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D0EEE7D-AD07-46FD-A5B1-BAAEC90B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chemeClr val="bg1"/>
                </a:solidFill>
                <a:latin typeface="Montserrat Bold" pitchFamily="2" charset="-52"/>
              </a:rPr>
              <a:t>10</a:t>
            </a:fld>
            <a:endParaRPr lang="ru-RU" sz="160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5D146-F38D-4CD1-B496-3DAED10B9736}"/>
              </a:ext>
            </a:extLst>
          </p:cNvPr>
          <p:cNvSpPr txBox="1"/>
          <p:nvPr/>
        </p:nvSpPr>
        <p:spPr>
          <a:xfrm>
            <a:off x="685800" y="2360656"/>
            <a:ext cx="60960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400"/>
              </a:spcBef>
            </a:pPr>
            <a:r>
              <a:rPr lang="ru-RU" sz="2400">
                <a:solidFill>
                  <a:schemeClr val="bg1"/>
                </a:solidFill>
                <a:latin typeface="Montserrat Bold" pitchFamily="2" charset="-52"/>
              </a:rPr>
              <a:t>Краткосрочные: </a:t>
            </a:r>
            <a:r>
              <a:rPr lang="ru-RU" sz="2400">
                <a:solidFill>
                  <a:schemeClr val="bg1"/>
                </a:solidFill>
                <a:latin typeface="Montserrat" pitchFamily="2" charset="-52"/>
              </a:rPr>
              <a:t>выпуск MVP, привлечение пользователей, сбор пожеланий для улучшения работы сервиса</a:t>
            </a:r>
          </a:p>
          <a:p>
            <a:pPr>
              <a:spcBef>
                <a:spcPts val="2400"/>
              </a:spcBef>
            </a:pPr>
            <a:r>
              <a:rPr lang="ru-RU" sz="2400">
                <a:solidFill>
                  <a:schemeClr val="bg1"/>
                </a:solidFill>
                <a:latin typeface="Montserrat Bold" pitchFamily="2" charset="-52"/>
              </a:rPr>
              <a:t>Долгосрочные цели: </a:t>
            </a:r>
            <a:r>
              <a:rPr lang="ru-RU" sz="2400">
                <a:solidFill>
                  <a:schemeClr val="bg1"/>
                </a:solidFill>
                <a:latin typeface="Montserrat" pitchFamily="2" charset="-52"/>
              </a:rPr>
              <a:t>реализация контекстной рекламы, платных подписок на авторов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B84FC3D-9033-4D69-AD12-BDD8E310F04B}"/>
              </a:ext>
            </a:extLst>
          </p:cNvPr>
          <p:cNvSpPr txBox="1">
            <a:spLocks/>
          </p:cNvSpPr>
          <p:nvPr/>
        </p:nvSpPr>
        <p:spPr>
          <a:xfrm>
            <a:off x="647699" y="478631"/>
            <a:ext cx="11064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>
                <a:solidFill>
                  <a:schemeClr val="bg1"/>
                </a:solidFill>
                <a:latin typeface="Montserrat Bold" pitchFamily="2" charset="-52"/>
              </a:rPr>
              <a:t>Цели</a:t>
            </a:r>
            <a:endParaRPr lang="ru-RU" sz="54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BA9D2A5-83BB-4BCF-A14B-F1C283360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1273341">
            <a:off x="6710686" y="-609600"/>
            <a:ext cx="6801754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7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D0EEE7D-AD07-46FD-A5B1-BAAEC90B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chemeClr val="bg1"/>
                </a:solidFill>
                <a:latin typeface="Montserrat Bold" pitchFamily="2" charset="-52"/>
              </a:rPr>
              <a:t>11</a:t>
            </a:fld>
            <a:endParaRPr lang="ru-RU" sz="160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5D146-F38D-4CD1-B496-3DAED10B9736}"/>
              </a:ext>
            </a:extLst>
          </p:cNvPr>
          <p:cNvSpPr txBox="1"/>
          <p:nvPr/>
        </p:nvSpPr>
        <p:spPr>
          <a:xfrm>
            <a:off x="685800" y="2360656"/>
            <a:ext cx="6096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400"/>
              </a:spcBef>
            </a:pPr>
            <a:r>
              <a:rPr lang="ru-RU" sz="2400" dirty="0">
                <a:solidFill>
                  <a:schemeClr val="bg1"/>
                </a:solidFill>
                <a:latin typeface="Montserrat Bold" pitchFamily="2" charset="-52"/>
              </a:rPr>
              <a:t>Головлев Гордей</a:t>
            </a:r>
            <a:r>
              <a:rPr lang="en-US" sz="2400" dirty="0">
                <a:solidFill>
                  <a:schemeClr val="bg1"/>
                </a:solidFill>
                <a:latin typeface="Montserrat Bold" pitchFamily="2" charset="-52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Montserrat Bold" pitchFamily="2" charset="-52"/>
              </a:rPr>
            </a:br>
            <a:r>
              <a:rPr lang="ru-RU" sz="2400" dirty="0" err="1">
                <a:solidFill>
                  <a:schemeClr val="bg1"/>
                </a:solidFill>
                <a:latin typeface="Montserrat" pitchFamily="2" charset="-52"/>
              </a:rPr>
              <a:t>Тимлид</a:t>
            </a: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, </a:t>
            </a:r>
            <a:r>
              <a:rPr lang="ru-RU" sz="2400" dirty="0" smtClean="0">
                <a:solidFill>
                  <a:schemeClr val="bg1"/>
                </a:solidFill>
                <a:latin typeface="Montserrat" pitchFamily="2" charset="-52"/>
              </a:rPr>
              <a:t>дизайнер</a:t>
            </a:r>
            <a:endParaRPr lang="ru-RU" sz="2400" dirty="0">
              <a:solidFill>
                <a:schemeClr val="bg1"/>
              </a:solidFill>
              <a:latin typeface="Montserrat Bold" pitchFamily="2" charset="-52"/>
            </a:endParaRPr>
          </a:p>
          <a:p>
            <a:pPr>
              <a:spcBef>
                <a:spcPts val="2400"/>
              </a:spcBef>
            </a:pPr>
            <a:r>
              <a:rPr lang="ru-RU" sz="2400" dirty="0">
                <a:solidFill>
                  <a:schemeClr val="bg1"/>
                </a:solidFill>
                <a:latin typeface="Montserrat Bold" pitchFamily="2" charset="-52"/>
              </a:rPr>
              <a:t>Гвоздев Даниил</a:t>
            </a:r>
            <a:r>
              <a:rPr lang="en-US" sz="2400" dirty="0">
                <a:solidFill>
                  <a:schemeClr val="bg1"/>
                </a:solidFill>
                <a:latin typeface="Montserrat Bold" pitchFamily="2" charset="-52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Montserrat Bold" pitchFamily="2" charset="-52"/>
              </a:rPr>
            </a:br>
            <a:r>
              <a:rPr lang="ru-RU" sz="2400" dirty="0" err="1">
                <a:solidFill>
                  <a:schemeClr val="bg1"/>
                </a:solidFill>
                <a:latin typeface="Montserrat" pitchFamily="2" charset="-52"/>
              </a:rPr>
              <a:t>Back-end</a:t>
            </a: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 разработчик, </a:t>
            </a:r>
            <a:r>
              <a:rPr lang="ru-RU" sz="2400" dirty="0" err="1">
                <a:solidFill>
                  <a:schemeClr val="bg1"/>
                </a:solidFill>
                <a:latin typeface="Montserrat" pitchFamily="2" charset="-52"/>
              </a:rPr>
              <a:t>front-end</a:t>
            </a: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 разработчик</a:t>
            </a:r>
            <a:endParaRPr lang="ru-RU" sz="2400" dirty="0">
              <a:solidFill>
                <a:schemeClr val="bg1"/>
              </a:solidFill>
              <a:latin typeface="Montserrat Bold" pitchFamily="2" charset="-52"/>
            </a:endParaRPr>
          </a:p>
          <a:p>
            <a:pPr>
              <a:spcBef>
                <a:spcPts val="2400"/>
              </a:spcBef>
            </a:pPr>
            <a:r>
              <a:rPr lang="ru-RU" sz="2400" dirty="0" err="1">
                <a:solidFill>
                  <a:schemeClr val="bg1"/>
                </a:solidFill>
                <a:latin typeface="Montserrat Bold" pitchFamily="2" charset="-52"/>
              </a:rPr>
              <a:t>Шарафиева</a:t>
            </a:r>
            <a:r>
              <a:rPr lang="ru-RU" sz="2400" dirty="0">
                <a:solidFill>
                  <a:schemeClr val="bg1"/>
                </a:solidFill>
                <a:latin typeface="Montserrat Bold" pitchFamily="2" charset="-52"/>
              </a:rPr>
              <a:t> Полина</a:t>
            </a:r>
            <a:r>
              <a:rPr lang="en-US" sz="2400" dirty="0">
                <a:solidFill>
                  <a:schemeClr val="bg1"/>
                </a:solidFill>
                <a:latin typeface="Montserrat Bold" pitchFamily="2" charset="-52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Montserrat Bold" pitchFamily="2" charset="-52"/>
              </a:rPr>
            </a:b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Технический писатель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B84FC3D-9033-4D69-AD12-BDD8E310F04B}"/>
              </a:ext>
            </a:extLst>
          </p:cNvPr>
          <p:cNvSpPr txBox="1">
            <a:spLocks/>
          </p:cNvSpPr>
          <p:nvPr/>
        </p:nvSpPr>
        <p:spPr>
          <a:xfrm>
            <a:off x="647699" y="478631"/>
            <a:ext cx="11064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>
                <a:solidFill>
                  <a:schemeClr val="bg1"/>
                </a:solidFill>
                <a:latin typeface="Montserrat Bold" pitchFamily="2" charset="-52"/>
              </a:rPr>
              <a:t>Команда</a:t>
            </a:r>
            <a:endParaRPr lang="ru-RU" sz="54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835796-2053-4B69-9FBF-9DBEF7A893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61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61166" y="3268774"/>
            <a:ext cx="13213404" cy="1012344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ru-RU" sz="3200">
                <a:solidFill>
                  <a:schemeClr val="bg1"/>
                </a:solidFill>
                <a:latin typeface="Montserrat" pitchFamily="2" charset="-52"/>
              </a:rPr>
              <a:t>онлайн-сервис</a:t>
            </a:r>
            <a:r>
              <a:rPr lang="en-US" sz="3200">
                <a:solidFill>
                  <a:schemeClr val="bg1"/>
                </a:solidFill>
                <a:latin typeface="Montserrat" pitchFamily="2" charset="-52"/>
              </a:rPr>
              <a:t> </a:t>
            </a:r>
            <a:r>
              <a:rPr lang="ru-RU" sz="3200">
                <a:solidFill>
                  <a:schemeClr val="bg1"/>
                </a:solidFill>
                <a:latin typeface="Montserrat" pitchFamily="2" charset="-52"/>
              </a:rPr>
              <a:t>для публикации</a:t>
            </a:r>
            <a:r>
              <a:rPr lang="en-US" sz="3200">
                <a:solidFill>
                  <a:schemeClr val="bg1"/>
                </a:solidFill>
                <a:latin typeface="Montserrat" pitchFamily="2" charset="-52"/>
              </a:rPr>
              <a:t/>
            </a:r>
            <a:br>
              <a:rPr lang="en-US" sz="320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3200">
                <a:solidFill>
                  <a:schemeClr val="bg1"/>
                </a:solidFill>
                <a:latin typeface="Montserrat" pitchFamily="2" charset="-52"/>
              </a:rPr>
              <a:t>и просмотра авторского контента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779" y="5615873"/>
            <a:ext cx="374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Montserrat" pitchFamily="2" charset="-52"/>
              </a:rPr>
              <a:t>Гвоздев Даниил</a:t>
            </a:r>
            <a:br>
              <a:rPr lang="ru-RU" sz="1600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1600" dirty="0">
                <a:solidFill>
                  <a:schemeClr val="bg1"/>
                </a:solidFill>
                <a:latin typeface="Montserrat" pitchFamily="2" charset="-52"/>
              </a:rPr>
              <a:t>Шарафиева Полина</a:t>
            </a:r>
            <a:br>
              <a:rPr lang="ru-RU" sz="1600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1600" dirty="0">
                <a:solidFill>
                  <a:schemeClr val="bg1"/>
                </a:solidFill>
                <a:latin typeface="Montserrat" pitchFamily="2" charset="-52"/>
              </a:rPr>
              <a:t>Головлев Гордей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DB1ED9-5889-4004-9436-AD05A631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61166" y="2116730"/>
            <a:ext cx="7028560" cy="101234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A5A94F-A039-4383-8053-E7EDC7CB7894}"/>
              </a:ext>
            </a:extLst>
          </p:cNvPr>
          <p:cNvSpPr/>
          <p:nvPr/>
        </p:nvSpPr>
        <p:spPr>
          <a:xfrm>
            <a:off x="766763" y="1739900"/>
            <a:ext cx="2909921" cy="2909921"/>
          </a:xfrm>
          <a:prstGeom prst="roundRect">
            <a:avLst>
              <a:gd name="adj" fmla="val 61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67D5315-9424-47A8-A291-BB05361C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74" y="1927358"/>
            <a:ext cx="2638898" cy="2535003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1B9124A-CE4C-41F8-B7E3-CCE43C98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chemeClr val="bg1"/>
                </a:solidFill>
                <a:latin typeface="Montserrat Bold" pitchFamily="2" charset="-52"/>
              </a:rPr>
              <a:t>12</a:t>
            </a:fld>
            <a:endParaRPr lang="ru-RU" sz="1600">
              <a:solidFill>
                <a:schemeClr val="bg1"/>
              </a:solidFill>
              <a:latin typeface="Montserrat 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389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6BDE27EB-EDCD-4C6C-B213-46740B4DB094}"/>
              </a:ext>
            </a:extLst>
          </p:cNvPr>
          <p:cNvSpPr/>
          <p:nvPr/>
        </p:nvSpPr>
        <p:spPr>
          <a:xfrm>
            <a:off x="6839856" y="-35379"/>
            <a:ext cx="8011886" cy="5600144"/>
          </a:xfrm>
          <a:prstGeom prst="cloud">
            <a:avLst/>
          </a:prstGeom>
          <a:solidFill>
            <a:srgbClr val="846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1106487"/>
            <a:ext cx="5410200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Montserrat Bold" pitchFamily="2" charset="-52"/>
              </a:rPr>
              <a:t>Проблемы людей, которые публикуют </a:t>
            </a:r>
            <a:r>
              <a:rPr lang="ru-RU" sz="3600">
                <a:solidFill>
                  <a:schemeClr val="bg1"/>
                </a:solidFill>
                <a:latin typeface="Montserrat Bold" pitchFamily="2" charset="-52"/>
              </a:rPr>
              <a:t>контент в</a:t>
            </a:r>
            <a:r>
              <a:rPr lang="en-US" sz="3600">
                <a:solidFill>
                  <a:schemeClr val="bg1"/>
                </a:solidFill>
                <a:latin typeface="Montserrat Bold" pitchFamily="2" charset="-52"/>
              </a:rPr>
              <a:t> </a:t>
            </a:r>
            <a:r>
              <a:rPr lang="ru-RU" sz="3600">
                <a:solidFill>
                  <a:schemeClr val="bg1"/>
                </a:solidFill>
                <a:latin typeface="Montserrat Bold" pitchFamily="2" charset="-52"/>
              </a:rPr>
              <a:t>интернете</a:t>
            </a:r>
            <a:endParaRPr lang="ru-RU" sz="36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3568700"/>
            <a:ext cx="10515600" cy="1600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  <a:latin typeface="Montserrat Bold" pitchFamily="2" charset="-52"/>
              </a:rPr>
              <a:t>Конкуренция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  <a:latin typeface="Montserrat Bold" pitchFamily="2" charset="-52"/>
              </a:rPr>
              <a:t>Ограничения</a:t>
            </a:r>
          </a:p>
          <a:p>
            <a:pPr>
              <a:lnSpc>
                <a:spcPct val="100000"/>
              </a:lnSpc>
            </a:pPr>
            <a:r>
              <a:rPr lang="ru-RU" sz="2400">
                <a:solidFill>
                  <a:schemeClr val="bg1"/>
                </a:solidFill>
                <a:latin typeface="Montserrat Bold" pitchFamily="2" charset="-52"/>
              </a:rPr>
              <a:t>Монетизация</a:t>
            </a:r>
            <a:endParaRPr lang="ru-RU" sz="24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FD06F-0ABA-4870-8A15-4D9F3D73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chemeClr val="bg1"/>
                </a:solidFill>
                <a:latin typeface="Montserrat Bold" pitchFamily="2" charset="-52"/>
              </a:rPr>
              <a:t>2</a:t>
            </a:fld>
            <a:endParaRPr lang="ru-RU" sz="1600">
              <a:solidFill>
                <a:schemeClr val="bg1"/>
              </a:solidFill>
              <a:latin typeface="Montserrat Bold" pitchFamily="2" charset="-5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D91189-62E6-4F6A-901D-AF01201DEC3E}"/>
              </a:ext>
            </a:extLst>
          </p:cNvPr>
          <p:cNvGrpSpPr/>
          <p:nvPr/>
        </p:nvGrpSpPr>
        <p:grpSpPr>
          <a:xfrm>
            <a:off x="8084329" y="2161298"/>
            <a:ext cx="2176882" cy="755779"/>
            <a:chOff x="8603331" y="1844058"/>
            <a:chExt cx="2176882" cy="7557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307909-5AF5-4740-85C3-842D617A2EF7}"/>
                </a:ext>
              </a:extLst>
            </p:cNvPr>
            <p:cNvSpPr/>
            <p:nvPr/>
          </p:nvSpPr>
          <p:spPr>
            <a:xfrm>
              <a:off x="8603331" y="1844058"/>
              <a:ext cx="755779" cy="755779"/>
            </a:xfrm>
            <a:prstGeom prst="ellipse">
              <a:avLst/>
            </a:prstGeom>
            <a:solidFill>
              <a:srgbClr val="9B8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4D1159-79AC-49AB-ACE4-5C6F6390A1CE}"/>
                </a:ext>
              </a:extLst>
            </p:cNvPr>
            <p:cNvSpPr/>
            <p:nvPr/>
          </p:nvSpPr>
          <p:spPr>
            <a:xfrm>
              <a:off x="10024434" y="1844058"/>
              <a:ext cx="755779" cy="755779"/>
            </a:xfrm>
            <a:prstGeom prst="ellipse">
              <a:avLst/>
            </a:prstGeom>
            <a:solidFill>
              <a:srgbClr val="9B8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Block Arc 5">
            <a:extLst>
              <a:ext uri="{FF2B5EF4-FFF2-40B4-BE49-F238E27FC236}">
                <a16:creationId xmlns:a16="http://schemas.microsoft.com/office/drawing/2014/main" id="{CEE371DF-FB41-4F4D-A446-23758754CEAA}"/>
              </a:ext>
            </a:extLst>
          </p:cNvPr>
          <p:cNvSpPr/>
          <p:nvPr/>
        </p:nvSpPr>
        <p:spPr>
          <a:xfrm>
            <a:off x="7692830" y="3256643"/>
            <a:ext cx="3152969" cy="3152969"/>
          </a:xfrm>
          <a:prstGeom prst="blockArc">
            <a:avLst>
              <a:gd name="adj1" fmla="val 13942526"/>
              <a:gd name="adj2" fmla="val 18549142"/>
              <a:gd name="adj3" fmla="val 10314"/>
            </a:avLst>
          </a:prstGeom>
          <a:solidFill>
            <a:srgbClr val="9B8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BE345D7-698A-429F-8C3D-F2B9F9739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63591" y="1659352"/>
            <a:ext cx="7344948" cy="734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F40B4-DCD6-4518-B894-EFD62AA74BC9}"/>
              </a:ext>
            </a:extLst>
          </p:cNvPr>
          <p:cNvSpPr txBox="1"/>
          <p:nvPr/>
        </p:nvSpPr>
        <p:spPr>
          <a:xfrm>
            <a:off x="767591" y="2977808"/>
            <a:ext cx="6096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>
                <a:solidFill>
                  <a:schemeClr val="bg1"/>
                </a:solidFill>
                <a:latin typeface="Montserrat Bold" pitchFamily="2" charset="-52"/>
              </a:rPr>
              <a:t>1</a:t>
            </a:r>
            <a:endParaRPr lang="ru-RU" sz="32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791A1-B6E5-4D83-B5E7-682AFFCEB1DD}"/>
              </a:ext>
            </a:extLst>
          </p:cNvPr>
          <p:cNvSpPr txBox="1"/>
          <p:nvPr/>
        </p:nvSpPr>
        <p:spPr>
          <a:xfrm>
            <a:off x="767591" y="3846067"/>
            <a:ext cx="6096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>
                <a:solidFill>
                  <a:schemeClr val="bg1"/>
                </a:solidFill>
                <a:latin typeface="Montserrat Bold" pitchFamily="2" charset="-52"/>
              </a:rPr>
              <a:t>2</a:t>
            </a:r>
            <a:endParaRPr lang="ru-RU" sz="32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3975" y="3735268"/>
            <a:ext cx="10388600" cy="101996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>
                <a:solidFill>
                  <a:schemeClr val="bg1"/>
                </a:solidFill>
                <a:latin typeface="Montserrat Bold" pitchFamily="2" charset="-52"/>
              </a:rPr>
              <a:t>подписчики блогеров</a:t>
            </a:r>
            <a:r>
              <a:rPr lang="en-US" sz="2400">
                <a:solidFill>
                  <a:schemeClr val="bg1"/>
                </a:solidFill>
                <a:latin typeface="Montserrat Bold" pitchFamily="2" charset="-52"/>
              </a:rPr>
              <a:t/>
            </a:r>
            <a:br>
              <a:rPr lang="en-US" sz="2400">
                <a:solidFill>
                  <a:schemeClr val="bg1"/>
                </a:solidFill>
                <a:latin typeface="Montserrat Bold" pitchFamily="2" charset="-52"/>
              </a:rPr>
            </a:br>
            <a:r>
              <a:rPr lang="ru-RU" sz="2400">
                <a:solidFill>
                  <a:schemeClr val="bg1"/>
                </a:solidFill>
                <a:latin typeface="Montserrat" pitchFamily="2" charset="-52"/>
              </a:rPr>
              <a:t>люди от 18 до 24 лет</a:t>
            </a:r>
          </a:p>
          <a:p>
            <a:pPr marL="0" indent="0">
              <a:buNone/>
            </a:pPr>
            <a:endParaRPr lang="ru-RU" sz="24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D0EEE7D-AD07-46FD-A5B1-BAAEC90B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chemeClr val="bg1"/>
                </a:solidFill>
                <a:latin typeface="Montserrat Bold" pitchFamily="2" charset="-52"/>
              </a:rPr>
              <a:t>3</a:t>
            </a:fld>
            <a:endParaRPr lang="ru-RU" sz="160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5D146-F38D-4CD1-B496-3DAED10B9736}"/>
              </a:ext>
            </a:extLst>
          </p:cNvPr>
          <p:cNvSpPr txBox="1"/>
          <p:nvPr/>
        </p:nvSpPr>
        <p:spPr>
          <a:xfrm>
            <a:off x="1311275" y="3004268"/>
            <a:ext cx="609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400">
                <a:solidFill>
                  <a:schemeClr val="bg1"/>
                </a:solidFill>
                <a:latin typeface="Montserrat Bold" pitchFamily="2" charset="-52"/>
              </a:rPr>
              <a:t>создатели контента</a:t>
            </a:r>
            <a:endParaRPr lang="ru-RU" sz="24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B84FC3D-9033-4D69-AD12-BDD8E310F04B}"/>
              </a:ext>
            </a:extLst>
          </p:cNvPr>
          <p:cNvSpPr txBox="1">
            <a:spLocks/>
          </p:cNvSpPr>
          <p:nvPr/>
        </p:nvSpPr>
        <p:spPr>
          <a:xfrm>
            <a:off x="647699" y="478631"/>
            <a:ext cx="11064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5400">
                <a:solidFill>
                  <a:schemeClr val="bg1"/>
                </a:solidFill>
                <a:latin typeface="Montserrat Bold" pitchFamily="2" charset="-52"/>
              </a:rPr>
              <a:t>Целевая аудитория</a:t>
            </a:r>
            <a:endParaRPr lang="ru-RU" sz="5400" dirty="0">
              <a:solidFill>
                <a:schemeClr val="bg1"/>
              </a:solidFill>
              <a:latin typeface="Montserrat 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0419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2C4819C-8197-4D37-96E5-9B3BAFA88CB4}"/>
              </a:ext>
            </a:extLst>
          </p:cNvPr>
          <p:cNvSpPr/>
          <p:nvPr/>
        </p:nvSpPr>
        <p:spPr>
          <a:xfrm rot="20033573">
            <a:off x="-2422648" y="-306015"/>
            <a:ext cx="7883135" cy="9904844"/>
          </a:xfrm>
          <a:prstGeom prst="rect">
            <a:avLst/>
          </a:prstGeom>
          <a:solidFill>
            <a:srgbClr val="846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19376A-52D4-48A9-B49D-D07F2CB9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735" y="795832"/>
            <a:ext cx="7883135" cy="550971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0D3ECB6-6A2C-4C2B-8AEE-476978B77437}"/>
              </a:ext>
            </a:extLst>
          </p:cNvPr>
          <p:cNvSpPr txBox="1">
            <a:spLocks/>
          </p:cNvSpPr>
          <p:nvPr/>
        </p:nvSpPr>
        <p:spPr>
          <a:xfrm>
            <a:off x="5924551" y="1219200"/>
            <a:ext cx="58292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>
                <a:solidFill>
                  <a:schemeClr val="bg1"/>
                </a:solidFill>
                <a:latin typeface="Montserrat Bold" pitchFamily="2" charset="-52"/>
              </a:rPr>
              <a:t>Предлагаемое решение</a:t>
            </a:r>
            <a:endParaRPr lang="ru-RU" sz="36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CE0199B-DEC0-4A59-8483-F04F89EA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chemeClr val="bg1"/>
                </a:solidFill>
                <a:latin typeface="Montserrat Bold" pitchFamily="2" charset="-52"/>
              </a:rPr>
              <a:t>4</a:t>
            </a:fld>
            <a:endParaRPr lang="ru-RU" sz="160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C2A1E265-F043-4AF5-AD62-588886229B12}"/>
              </a:ext>
            </a:extLst>
          </p:cNvPr>
          <p:cNvSpPr txBox="1">
            <a:spLocks/>
          </p:cNvSpPr>
          <p:nvPr/>
        </p:nvSpPr>
        <p:spPr>
          <a:xfrm>
            <a:off x="5924551" y="2968131"/>
            <a:ext cx="5829299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400">
                <a:solidFill>
                  <a:schemeClr val="bg1"/>
                </a:solidFill>
                <a:latin typeface="Montserrat" pitchFamily="2" charset="-52"/>
              </a:rPr>
              <a:t>онлайн</a:t>
            </a:r>
            <a:r>
              <a:rPr lang="en-US" sz="2400">
                <a:solidFill>
                  <a:schemeClr val="bg1"/>
                </a:solidFill>
                <a:latin typeface="Montserrat" pitchFamily="2" charset="-52"/>
              </a:rPr>
              <a:t>-</a:t>
            </a:r>
            <a:r>
              <a:rPr lang="ru-RU" sz="2400">
                <a:solidFill>
                  <a:schemeClr val="bg1"/>
                </a:solidFill>
                <a:latin typeface="Montserrat" pitchFamily="2" charset="-52"/>
              </a:rPr>
              <a:t>сервис</a:t>
            </a:r>
            <a:r>
              <a:rPr lang="en-US" sz="2400">
                <a:solidFill>
                  <a:schemeClr val="bg1"/>
                </a:solidFill>
                <a:latin typeface="Montserrat" pitchFamily="2" charset="-52"/>
              </a:rPr>
              <a:t>,</a:t>
            </a:r>
            <a:r>
              <a:rPr lang="ru-RU" sz="2400">
                <a:solidFill>
                  <a:schemeClr val="bg1"/>
                </a:solidFill>
                <a:latin typeface="Montserrat" pitchFamily="2" charset="-52"/>
              </a:rPr>
              <a:t> в котором авторы могут публиковать контент,</a:t>
            </a:r>
            <a:br>
              <a:rPr lang="ru-RU" sz="240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2400">
                <a:solidFill>
                  <a:schemeClr val="bg1"/>
                </a:solidFill>
                <a:latin typeface="Montserrat" pitchFamily="2" charset="-52"/>
              </a:rPr>
              <a:t>а пользователи могут смотреть его, оценивать и комментировать </a:t>
            </a:r>
            <a:endParaRPr lang="ru-RU" sz="2400" dirty="0">
              <a:solidFill>
                <a:schemeClr val="bg1"/>
              </a:solidFill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44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ar: 32 Points 10">
            <a:extLst>
              <a:ext uri="{FF2B5EF4-FFF2-40B4-BE49-F238E27FC236}">
                <a16:creationId xmlns:a16="http://schemas.microsoft.com/office/drawing/2014/main" id="{7072ACD2-786C-4A70-B8C5-59F52B2AAEB6}"/>
              </a:ext>
            </a:extLst>
          </p:cNvPr>
          <p:cNvSpPr/>
          <p:nvPr/>
        </p:nvSpPr>
        <p:spPr>
          <a:xfrm>
            <a:off x="653143" y="-2362200"/>
            <a:ext cx="10885714" cy="10885714"/>
          </a:xfrm>
          <a:prstGeom prst="star32">
            <a:avLst>
              <a:gd name="adj" fmla="val 40000"/>
            </a:avLst>
          </a:prstGeom>
          <a:solidFill>
            <a:srgbClr val="846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306158"/>
              </p:ext>
            </p:extLst>
          </p:nvPr>
        </p:nvGraphicFramePr>
        <p:xfrm>
          <a:off x="838200" y="2759472"/>
          <a:ext cx="10515600" cy="2590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077487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80032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ontserrat Bold" pitchFamily="2" charset="-52"/>
                        </a:rPr>
                        <a:t>Backend</a:t>
                      </a:r>
                      <a:endParaRPr lang="ru-RU" sz="2800" dirty="0">
                        <a:solidFill>
                          <a:schemeClr val="bg1"/>
                        </a:solidFill>
                        <a:latin typeface="Montserrat Bold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ontserrat Bold" pitchFamily="2" charset="-52"/>
                        </a:rPr>
                        <a:t>Frontend</a:t>
                      </a:r>
                      <a:endParaRPr lang="ru-RU" sz="2800" dirty="0">
                        <a:solidFill>
                          <a:schemeClr val="bg1"/>
                        </a:solidFill>
                        <a:latin typeface="Montserrat Bold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4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ontserrat" pitchFamily="2" charset="-52"/>
                        </a:rPr>
                        <a:t>Python</a:t>
                      </a:r>
                      <a:endParaRPr lang="ru-RU" sz="2800" dirty="0">
                        <a:solidFill>
                          <a:schemeClr val="bg1"/>
                        </a:solidFill>
                        <a:latin typeface="Montserrat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ontserrat" pitchFamily="2" charset="-52"/>
                        </a:rPr>
                        <a:t>HTML</a:t>
                      </a:r>
                      <a:endParaRPr lang="ru-RU" sz="2800" dirty="0">
                        <a:solidFill>
                          <a:schemeClr val="bg1"/>
                        </a:solidFill>
                        <a:latin typeface="Montserrat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68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ontserrat" pitchFamily="2" charset="-52"/>
                        </a:rPr>
                        <a:t>Django</a:t>
                      </a:r>
                      <a:endParaRPr lang="ru-RU" sz="2800" dirty="0">
                        <a:solidFill>
                          <a:schemeClr val="bg1"/>
                        </a:solidFill>
                        <a:latin typeface="Montserrat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ontserrat" pitchFamily="2" charset="-52"/>
                        </a:rPr>
                        <a:t>CSS</a:t>
                      </a:r>
                      <a:endParaRPr lang="ru-RU" sz="2800" dirty="0">
                        <a:solidFill>
                          <a:schemeClr val="bg1"/>
                        </a:solidFill>
                        <a:latin typeface="Montserrat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09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ontserrat" pitchFamily="2" charset="-52"/>
                        </a:rPr>
                        <a:t>PostgreSQL</a:t>
                      </a:r>
                      <a:endParaRPr lang="ru-RU" sz="2800" dirty="0">
                        <a:solidFill>
                          <a:schemeClr val="bg1"/>
                        </a:solidFill>
                        <a:latin typeface="Montserrat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ontserrat" pitchFamily="2" charset="-52"/>
                        </a:rPr>
                        <a:t>JavaScript</a:t>
                      </a:r>
                      <a:endParaRPr lang="ru-RU" sz="2800" dirty="0">
                        <a:solidFill>
                          <a:schemeClr val="bg1"/>
                        </a:solidFill>
                        <a:latin typeface="Montserrat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103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sz="2800" dirty="0">
                        <a:solidFill>
                          <a:schemeClr val="bg1"/>
                        </a:solidFill>
                        <a:latin typeface="Montserrat" pitchFamily="2" charset="-52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ontserrat" pitchFamily="2" charset="-52"/>
                        </a:rPr>
                        <a:t>React.js</a:t>
                      </a:r>
                      <a:endParaRPr lang="ru-RU" sz="2800" dirty="0">
                        <a:solidFill>
                          <a:schemeClr val="bg1"/>
                        </a:solidFill>
                        <a:latin typeface="Montserrat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2645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89436-F4B6-4282-B224-DE9475C9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chemeClr val="bg1"/>
                </a:solidFill>
                <a:latin typeface="Montserrat Bold" pitchFamily="2" charset="-52"/>
              </a:rPr>
              <a:t>5</a:t>
            </a:fld>
            <a:endParaRPr lang="ru-RU" sz="160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DBFCE07-59F4-4193-AC59-1891558AF22D}"/>
              </a:ext>
            </a:extLst>
          </p:cNvPr>
          <p:cNvSpPr txBox="1">
            <a:spLocks/>
          </p:cNvSpPr>
          <p:nvPr/>
        </p:nvSpPr>
        <p:spPr>
          <a:xfrm>
            <a:off x="647699" y="478631"/>
            <a:ext cx="11064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>
                <a:solidFill>
                  <a:schemeClr val="bg1"/>
                </a:solidFill>
                <a:latin typeface="Montserrat Bold" pitchFamily="2" charset="-52"/>
              </a:rPr>
              <a:t>Стек технологий</a:t>
            </a:r>
            <a:endParaRPr lang="ru-RU" sz="5400" dirty="0">
              <a:solidFill>
                <a:schemeClr val="bg1"/>
              </a:solidFill>
              <a:latin typeface="Montserrat 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494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5DF059-E1E3-416F-9F95-7281A2B1B752}"/>
              </a:ext>
            </a:extLst>
          </p:cNvPr>
          <p:cNvGrpSpPr/>
          <p:nvPr/>
        </p:nvGrpSpPr>
        <p:grpSpPr>
          <a:xfrm>
            <a:off x="0" y="1376363"/>
            <a:ext cx="12192000" cy="5737630"/>
            <a:chOff x="-106365" y="936447"/>
            <a:chExt cx="12192000" cy="573763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95D173-481F-4993-81DA-D47544D6EF68}"/>
                </a:ext>
              </a:extLst>
            </p:cNvPr>
            <p:cNvSpPr/>
            <p:nvPr/>
          </p:nvSpPr>
          <p:spPr>
            <a:xfrm>
              <a:off x="-106365" y="936447"/>
              <a:ext cx="12192000" cy="5737630"/>
            </a:xfrm>
            <a:prstGeom prst="roundRect">
              <a:avLst>
                <a:gd name="adj" fmla="val 57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3">
              <a:extLst>
                <a:ext uri="{FF2B5EF4-FFF2-40B4-BE49-F238E27FC236}">
                  <a16:creationId xmlns:a16="http://schemas.microsoft.com/office/drawing/2014/main" id="{52051036-45C2-4A95-96FD-A7F5787C8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610" y="1404215"/>
              <a:ext cx="7365732" cy="4397552"/>
            </a:xfrm>
            <a:prstGeom prst="rect">
              <a:avLst/>
            </a:prstGeom>
          </p:spPr>
        </p:pic>
        <p:pic>
          <p:nvPicPr>
            <p:cNvPr id="9" name="Рисунок 5">
              <a:extLst>
                <a:ext uri="{FF2B5EF4-FFF2-40B4-BE49-F238E27FC236}">
                  <a16:creationId xmlns:a16="http://schemas.microsoft.com/office/drawing/2014/main" id="{65A66944-2A69-470F-98BA-833D35B30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9639"/>
            <a:stretch/>
          </p:blipFill>
          <p:spPr>
            <a:xfrm>
              <a:off x="8502393" y="1287826"/>
              <a:ext cx="2627290" cy="4426857"/>
            </a:xfrm>
            <a:prstGeom prst="roundRect">
              <a:avLst>
                <a:gd name="adj" fmla="val 30794"/>
              </a:avLst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89436-F4B6-4282-B224-DE9475C9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rgbClr val="8466F0"/>
                </a:solidFill>
                <a:latin typeface="Montserrat Bold" pitchFamily="2" charset="-52"/>
              </a:rPr>
              <a:t>6</a:t>
            </a:fld>
            <a:endParaRPr lang="ru-RU" sz="1600">
              <a:solidFill>
                <a:srgbClr val="8466F0"/>
              </a:solidFill>
              <a:latin typeface="Montserrat Bold" pitchFamily="2" charset="-52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DBFCE07-59F4-4193-AC59-1891558AF22D}"/>
              </a:ext>
            </a:extLst>
          </p:cNvPr>
          <p:cNvSpPr txBox="1">
            <a:spLocks/>
          </p:cNvSpPr>
          <p:nvPr/>
        </p:nvSpPr>
        <p:spPr>
          <a:xfrm>
            <a:off x="647699" y="12497"/>
            <a:ext cx="11064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>
                <a:solidFill>
                  <a:schemeClr val="bg1"/>
                </a:solidFill>
                <a:latin typeface="Montserrat Bold" pitchFamily="2" charset="-52"/>
              </a:rPr>
              <a:t>Анализ конкурентов</a:t>
            </a:r>
            <a:endParaRPr lang="ru-RU" sz="5400" dirty="0">
              <a:solidFill>
                <a:schemeClr val="bg1"/>
              </a:solidFill>
              <a:latin typeface="Montserrat 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7957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89436-F4B6-4282-B224-DE9475C9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chemeClr val="bg1"/>
                </a:solidFill>
                <a:latin typeface="Montserrat Bold" pitchFamily="2" charset="-52"/>
              </a:rPr>
              <a:t>7</a:t>
            </a:fld>
            <a:endParaRPr lang="ru-RU" sz="160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DBFCE07-59F4-4193-AC59-1891558AF22D}"/>
              </a:ext>
            </a:extLst>
          </p:cNvPr>
          <p:cNvSpPr txBox="1">
            <a:spLocks/>
          </p:cNvSpPr>
          <p:nvPr/>
        </p:nvSpPr>
        <p:spPr>
          <a:xfrm>
            <a:off x="647699" y="0"/>
            <a:ext cx="11064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>
                <a:solidFill>
                  <a:schemeClr val="bg1"/>
                </a:solidFill>
                <a:latin typeface="Montserrat Bold" pitchFamily="2" charset="-52"/>
              </a:rPr>
              <a:t>Анализ конкурентов</a:t>
            </a:r>
            <a:endParaRPr lang="ru-RU" sz="54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pic>
        <p:nvPicPr>
          <p:cNvPr id="11" name="Объект 6">
            <a:extLst>
              <a:ext uri="{FF2B5EF4-FFF2-40B4-BE49-F238E27FC236}">
                <a16:creationId xmlns:a16="http://schemas.microsoft.com/office/drawing/2014/main" id="{E57D7DBD-3D9F-4BB9-9A32-6C4D3F1B2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8"/>
          <a:stretch/>
        </p:blipFill>
        <p:spPr>
          <a:xfrm>
            <a:off x="635187" y="1681572"/>
            <a:ext cx="10921626" cy="4267969"/>
          </a:xfrm>
          <a:prstGeom prst="roundRect">
            <a:avLst>
              <a:gd name="adj" fmla="val 3658"/>
            </a:avLst>
          </a:prstGeom>
        </p:spPr>
      </p:pic>
    </p:spTree>
    <p:extLst>
      <p:ext uri="{BB962C8B-B14F-4D97-AF65-F5344CB8AC3E}">
        <p14:creationId xmlns:p14="http://schemas.microsoft.com/office/powerpoint/2010/main" val="392578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2024-05-30 14-16-2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397564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D0EEE7D-AD07-46FD-A5B1-BAAEC90B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05550"/>
            <a:ext cx="2743200" cy="365125"/>
          </a:xfrm>
        </p:spPr>
        <p:txBody>
          <a:bodyPr/>
          <a:lstStyle/>
          <a:p>
            <a:fld id="{72DBE949-96B2-4B2C-9C96-9DA6653913AC}" type="slidenum">
              <a:rPr lang="ru-RU" sz="1600" smtClean="0">
                <a:solidFill>
                  <a:schemeClr val="bg1"/>
                </a:solidFill>
                <a:latin typeface="Montserrat Bold" pitchFamily="2" charset="-52"/>
              </a:rPr>
              <a:t>9</a:t>
            </a:fld>
            <a:endParaRPr lang="ru-RU" sz="1600">
              <a:solidFill>
                <a:schemeClr val="bg1"/>
              </a:solidFill>
              <a:latin typeface="Montserrat Bold" pitchFamily="2" charset="-52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B84FC3D-9033-4D69-AD12-BDD8E310F04B}"/>
              </a:ext>
            </a:extLst>
          </p:cNvPr>
          <p:cNvSpPr txBox="1">
            <a:spLocks/>
          </p:cNvSpPr>
          <p:nvPr/>
        </p:nvSpPr>
        <p:spPr>
          <a:xfrm>
            <a:off x="647699" y="478631"/>
            <a:ext cx="11064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>
                <a:solidFill>
                  <a:schemeClr val="bg1"/>
                </a:solidFill>
                <a:latin typeface="Montserrat Bold" pitchFamily="2" charset="-52"/>
              </a:rPr>
              <a:t>Бизнес-модель проекта</a:t>
            </a:r>
            <a:endParaRPr lang="ru-RU" sz="5400" dirty="0">
              <a:solidFill>
                <a:schemeClr val="bg1"/>
              </a:solidFill>
              <a:latin typeface="Montserrat Bold" pitchFamily="2" charset="-5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55B01F-9043-4FD7-A8E3-03F44872D646}"/>
              </a:ext>
            </a:extLst>
          </p:cNvPr>
          <p:cNvGrpSpPr/>
          <p:nvPr/>
        </p:nvGrpSpPr>
        <p:grpSpPr>
          <a:xfrm>
            <a:off x="1407519" y="2838450"/>
            <a:ext cx="9376962" cy="1714500"/>
            <a:chOff x="1407519" y="2762250"/>
            <a:chExt cx="9376962" cy="1714500"/>
          </a:xfrm>
        </p:grpSpPr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188AE04C-1486-43CB-9E29-D287E526AA8E}"/>
                </a:ext>
              </a:extLst>
            </p:cNvPr>
            <p:cNvSpPr/>
            <p:nvPr/>
          </p:nvSpPr>
          <p:spPr>
            <a:xfrm>
              <a:off x="7184030" y="2762250"/>
              <a:ext cx="3600451" cy="1714500"/>
            </a:xfrm>
            <a:prstGeom prst="flowChartAlternateProcess">
              <a:avLst/>
            </a:prstGeom>
            <a:solidFill>
              <a:srgbClr val="846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6B653BD5-6F7F-4A9A-AB05-0DAEACEA533F}"/>
                </a:ext>
              </a:extLst>
            </p:cNvPr>
            <p:cNvSpPr/>
            <p:nvPr/>
          </p:nvSpPr>
          <p:spPr>
            <a:xfrm>
              <a:off x="1407519" y="2762250"/>
              <a:ext cx="3600451" cy="1714500"/>
            </a:xfrm>
            <a:prstGeom prst="flowChartAlternateProcess">
              <a:avLst/>
            </a:prstGeom>
            <a:solidFill>
              <a:srgbClr val="846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5D146-F38D-4CD1-B496-3DAED10B9736}"/>
                </a:ext>
              </a:extLst>
            </p:cNvPr>
            <p:cNvSpPr txBox="1"/>
            <p:nvPr/>
          </p:nvSpPr>
          <p:spPr>
            <a:xfrm>
              <a:off x="1634964" y="3181865"/>
              <a:ext cx="317353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ru-RU" sz="2400">
                  <a:solidFill>
                    <a:schemeClr val="bg1"/>
                  </a:solidFill>
                  <a:latin typeface="Montserrat Bold" pitchFamily="2" charset="-52"/>
                </a:rPr>
                <a:t>Контекстная</a:t>
              </a:r>
              <a:br>
                <a:rPr lang="ru-RU" sz="2400">
                  <a:solidFill>
                    <a:schemeClr val="bg1"/>
                  </a:solidFill>
                  <a:latin typeface="Montserrat Bold" pitchFamily="2" charset="-52"/>
                </a:rPr>
              </a:br>
              <a:r>
                <a:rPr lang="ru-RU" sz="2400">
                  <a:solidFill>
                    <a:schemeClr val="bg1"/>
                  </a:solidFill>
                  <a:latin typeface="Montserrat Bold" pitchFamily="2" charset="-52"/>
                </a:rPr>
                <a:t>реклама</a:t>
              </a:r>
              <a:endParaRPr lang="ru-RU" sz="2400" dirty="0">
                <a:solidFill>
                  <a:schemeClr val="bg1"/>
                </a:solidFill>
                <a:latin typeface="Montserrat Bold" pitchFamily="2" charset="-5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A967B-1914-47FA-B9B3-C89CB3DFFA4C}"/>
                </a:ext>
              </a:extLst>
            </p:cNvPr>
            <p:cNvSpPr txBox="1"/>
            <p:nvPr/>
          </p:nvSpPr>
          <p:spPr>
            <a:xfrm>
              <a:off x="7490511" y="2997200"/>
              <a:ext cx="304501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ru-RU" sz="2400">
                  <a:solidFill>
                    <a:schemeClr val="bg1"/>
                  </a:solidFill>
                  <a:latin typeface="Montserrat Bold" pitchFamily="2" charset="-52"/>
                </a:rPr>
                <a:t>Платные подписки</a:t>
              </a:r>
              <a:br>
                <a:rPr lang="ru-RU" sz="2400">
                  <a:solidFill>
                    <a:schemeClr val="bg1"/>
                  </a:solidFill>
                  <a:latin typeface="Montserrat Bold" pitchFamily="2" charset="-52"/>
                </a:rPr>
              </a:br>
              <a:r>
                <a:rPr lang="ru-RU" sz="2400">
                  <a:solidFill>
                    <a:schemeClr val="bg1"/>
                  </a:solidFill>
                  <a:latin typeface="Montserrat Bold" pitchFamily="2" charset="-52"/>
                </a:rPr>
                <a:t>на авторов</a:t>
              </a:r>
            </a:p>
          </p:txBody>
        </p:sp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19E83145-B6C1-4381-B851-F1EAF791840B}"/>
                </a:ext>
              </a:extLst>
            </p:cNvPr>
            <p:cNvSpPr/>
            <p:nvPr/>
          </p:nvSpPr>
          <p:spPr>
            <a:xfrm>
              <a:off x="5589069" y="3109329"/>
              <a:ext cx="1013862" cy="1013862"/>
            </a:xfrm>
            <a:prstGeom prst="plus">
              <a:avLst>
                <a:gd name="adj" fmla="val 36102"/>
              </a:avLst>
            </a:prstGeom>
            <a:solidFill>
              <a:srgbClr val="846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750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102</Words>
  <Application>Microsoft Office PowerPoint</Application>
  <PresentationFormat>Широкоэкранный</PresentationFormat>
  <Paragraphs>48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Montserrat Bold</vt:lpstr>
      <vt:lpstr>Тема Office</vt:lpstr>
      <vt:lpstr>онлайн-сервис для публикации и просмотра авторского контента</vt:lpstr>
      <vt:lpstr>Проблемы людей, которые публикуют контент в интернете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онлайн-сервис для публикации и просмотра авторского контента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Онлайн-сервис для публикации и просмотра авторского контента SocialSphere</dc:title>
  <dc:creator>Yo</dc:creator>
  <cp:lastModifiedBy>Yo</cp:lastModifiedBy>
  <cp:revision>27</cp:revision>
  <dcterms:created xsi:type="dcterms:W3CDTF">2024-05-29T20:34:52Z</dcterms:created>
  <dcterms:modified xsi:type="dcterms:W3CDTF">2024-06-20T20:37:44Z</dcterms:modified>
</cp:coreProperties>
</file>